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862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F85B3-F7C2-6A76-4307-BBB65849E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6931B5-72C6-3BB2-7725-FA36B8568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93D54-A603-9FD8-7740-5180AB993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D640-5346-4933-B78A-0ED3BF94FC2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3996D-F104-0B29-5CA0-372710CE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B514-4CAA-380D-816D-EDF35A03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CB94-814F-43A7-A15B-44EEF98A6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90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A713-D5E2-A2DD-E190-3500F140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31178-0B1E-A58C-4765-AEB3E2100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3807F-EA19-C89B-81C1-94369D8DB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D640-5346-4933-B78A-0ED3BF94FC2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58F6D-E326-CA94-027C-BCB7655BB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8DF08-FD2B-7C00-740D-EB732953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CB94-814F-43A7-A15B-44EEF98A6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35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43686B-F29F-CFF5-9CEE-95C04750DF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52F12-C74C-F8AC-A528-C6637E453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3B3AE-53BE-A0A0-9E8C-AD9B5C28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D640-5346-4933-B78A-0ED3BF94FC2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20EB2-41E6-EC95-6BEB-9C4B5D6D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86134-BECE-2A67-D773-C53BA0FC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CB94-814F-43A7-A15B-44EEF98A6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82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A163-6740-BF30-B64F-BF8D7490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2DAAB-1F8D-27C6-C1F2-9071B6F34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687B8-90F5-A60B-1937-954AD5773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D640-5346-4933-B78A-0ED3BF94FC2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D79CF-858A-7215-D1CC-75AF6722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74ECE-F464-5A66-6E4A-C22AE4B67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CB94-814F-43A7-A15B-44EEF98A6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362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AC70-39C5-2C88-EC11-FA573685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A59B1-225B-A659-784C-00F4A215C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BA877-E99C-2A46-FA04-C9813EC4F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D640-5346-4933-B78A-0ED3BF94FC2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70A47-BF24-C2AF-AB55-F296E5377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2145E-E9ED-0B1E-56FF-B718AAC2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CB94-814F-43A7-A15B-44EEF98A6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663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8C501-F4FF-B7BC-3B53-AA5DCBAF8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978A3-1E49-4113-E685-78EFC6A36A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953E7-E6FD-AF49-FD9D-4F5EFCC69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058D6-CFB0-24CB-A5B1-88EB6C453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D640-5346-4933-B78A-0ED3BF94FC2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163C2-A4CC-6015-5C85-34430821C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30B99-77BC-47A4-7364-5AD14A23B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CB94-814F-43A7-A15B-44EEF98A6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014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3CF8-3629-3D66-CC39-3B15AA753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BC6DA-E568-E7FE-7257-6DB0BF821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2F015-68C5-22F5-1580-5D11F958A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577962-097A-73BC-F6E2-793DAE27A8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FD5F8A-48E4-7C16-C8D0-0B51E8E6F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9FB7A8-552C-E051-4876-778AB946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D640-5346-4933-B78A-0ED3BF94FC2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326B07-2CC2-255E-693A-C11EE09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21A99F-2F09-4434-539F-3ADCB1C3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CB94-814F-43A7-A15B-44EEF98A6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271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7B87-64A3-AE59-D985-78EE4972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823E19-609E-1BE7-8E73-586D92E0C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D640-5346-4933-B78A-0ED3BF94FC2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2E328B-4717-DCE6-B844-EC25C3982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FC7FD-3F48-D364-9CB7-64CC68FD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CB94-814F-43A7-A15B-44EEF98A6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391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7469A-B52D-462C-ED62-ED81AC1A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D640-5346-4933-B78A-0ED3BF94FC2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FA4292-0C66-86CB-A072-BF864143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A47F6-D191-4BF8-6CDF-9EAB2861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CB94-814F-43A7-A15B-44EEF98A6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73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E17C5-F835-2593-2356-74DDE59D8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B8F1F-F75C-6400-0342-B8EF69635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3E43A-2F60-6C73-EFBE-B86E12EC1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A0DCA-E472-8071-CC37-9EA3CCD2B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D640-5346-4933-B78A-0ED3BF94FC2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EB231-A76A-5F55-7B7C-50ED353B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641EEC-634F-82EC-392C-1D4F8E22F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CB94-814F-43A7-A15B-44EEF98A6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4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0BB5-7587-077D-CC03-7ED1C284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98311B-5D9E-2D95-D898-3CD8F00398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E59B8-A748-D9FA-AC85-B9EA42FB81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E13CF-166E-DAAE-C5EE-438D13ADF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D640-5346-4933-B78A-0ED3BF94FC2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44529-2092-48B8-632A-A56167FD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2B78D-7EA8-0FC2-50D5-BE4E08A5B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CB94-814F-43A7-A15B-44EEF98A6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359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BAD9E2-040B-A117-AC7B-923DE4AD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9E4F5-241E-C423-1BEE-A53BCCC81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D4C3F-94BF-2E7A-97E4-2AAAE0DAE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4DD640-5346-4933-B78A-0ED3BF94FC2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91D06-32C3-31D9-6FB3-827156DC87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6940A-11AA-CEE3-7B07-1D359C0EB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B0CB94-814F-43A7-A15B-44EEF98A6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62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9C98B8FA-01B7-4DCE-CABB-0D6932689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82886" cy="6874329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3BDA6603-75A8-1154-B7FC-F2FE192BB820}"/>
              </a:ext>
            </a:extLst>
          </p:cNvPr>
          <p:cNvSpPr/>
          <p:nvPr/>
        </p:nvSpPr>
        <p:spPr>
          <a:xfrm>
            <a:off x="5267818" y="2206074"/>
            <a:ext cx="6312011" cy="1106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Innovate &amp; Build Hackathon 2025</a:t>
            </a:r>
            <a:endParaRPr lang="en-US" sz="4450" dirty="0">
              <a:latin typeface="Tenorite" panose="00000500000000000000" pitchFamily="2" charset="0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8BE477EB-2450-11DB-76AF-F04059DE3E1C}"/>
              </a:ext>
            </a:extLst>
          </p:cNvPr>
          <p:cNvSpPr/>
          <p:nvPr/>
        </p:nvSpPr>
        <p:spPr>
          <a:xfrm>
            <a:off x="5267818" y="4672455"/>
            <a:ext cx="6312011" cy="283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Team Name: [Your Team's Name Here]</a:t>
            </a:r>
            <a:endParaRPr lang="en-US" sz="1750" dirty="0">
              <a:latin typeface="Tenorite" panose="00000500000000000000" pitchFamily="2" charset="0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0B67780E-4122-09D9-A474-1D98D56CCCCD}"/>
              </a:ext>
            </a:extLst>
          </p:cNvPr>
          <p:cNvSpPr/>
          <p:nvPr/>
        </p:nvSpPr>
        <p:spPr>
          <a:xfrm>
            <a:off x="5267818" y="5290508"/>
            <a:ext cx="6312011" cy="283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Team Members: [List Team Members]</a:t>
            </a:r>
            <a:endParaRPr lang="en-US" sz="1750" dirty="0">
              <a:latin typeface="Tenorite" panose="00000500000000000000" pitchFamily="2" charset="0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C05CA99B-F80D-D8F4-2123-4C5A4AC45886}"/>
              </a:ext>
            </a:extLst>
          </p:cNvPr>
          <p:cNvSpPr/>
          <p:nvPr/>
        </p:nvSpPr>
        <p:spPr>
          <a:xfrm>
            <a:off x="5267817" y="4196011"/>
            <a:ext cx="6312011" cy="283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Problem Statement</a:t>
            </a:r>
            <a:endParaRPr lang="en-US" sz="1750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050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128623" y="573762"/>
            <a:ext cx="5207675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4100" dirty="0">
                <a:solidFill>
                  <a:srgbClr val="403CCF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Thank You!</a:t>
            </a:r>
            <a:endParaRPr lang="en-US" sz="4100" dirty="0">
              <a:latin typeface="Tenorite" panose="00000500000000000000" pitchFamily="2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4889540" y="1537097"/>
            <a:ext cx="7685961" cy="1068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4000" dirty="0">
                <a:solidFill>
                  <a:srgbClr val="403CCF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Innovate. Build. Impact.</a:t>
            </a:r>
            <a:endParaRPr lang="en-US" sz="4000" dirty="0">
              <a:latin typeface="Tenorite" panose="00000500000000000000" pitchFamily="2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41" y="2609850"/>
            <a:ext cx="3530560" cy="178355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4945380" y="2818090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Problem Solved</a:t>
            </a:r>
            <a:endParaRPr lang="en-US" sz="2050" dirty="0">
              <a:latin typeface="Tenorite" panose="00000500000000000000" pitchFamily="2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4945380" y="3268385"/>
            <a:ext cx="332232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A clear, pressing issue addressed.</a:t>
            </a:r>
            <a:endParaRPr lang="en-US" sz="1600" dirty="0">
              <a:latin typeface="Tenorite" panose="00000500000000000000" pitchFamily="2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061" y="2609850"/>
            <a:ext cx="3530560" cy="178355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694301" y="2818090"/>
            <a:ext cx="248206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Innovative Solution</a:t>
            </a:r>
            <a:endParaRPr lang="en-US" sz="2050" dirty="0">
              <a:latin typeface="Tenorite" panose="00000500000000000000" pitchFamily="2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8694301" y="3268385"/>
            <a:ext cx="313728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Our unique and effective approach.</a:t>
            </a:r>
            <a:endParaRPr lang="en-US" sz="1600" dirty="0">
              <a:latin typeface="Tenorite" panose="00000500000000000000" pitchFamily="2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80" y="4555927"/>
            <a:ext cx="7264241" cy="1450181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960620" y="4764167"/>
            <a:ext cx="246091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Real Impact</a:t>
            </a:r>
            <a:endParaRPr lang="en-US" sz="2050" dirty="0">
              <a:latin typeface="Tenorite" panose="00000500000000000000" pitchFamily="2" charset="0"/>
            </a:endParaRPr>
          </a:p>
        </p:txBody>
      </p:sp>
      <p:sp>
        <p:nvSpPr>
          <p:cNvPr id="15" name="Text 7"/>
          <p:cNvSpPr/>
          <p:nvPr/>
        </p:nvSpPr>
        <p:spPr>
          <a:xfrm>
            <a:off x="4960620" y="5214461"/>
            <a:ext cx="687061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Driving positive change for the community.</a:t>
            </a:r>
            <a:endParaRPr lang="en-US" sz="1600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668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17471" y="563642"/>
            <a:ext cx="9033391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403CCF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Problem Statement &amp; Background</a:t>
            </a:r>
            <a:endParaRPr lang="en-US" sz="4000" dirty="0">
              <a:latin typeface="Tenorite" panose="00000500000000000000" pitchFamily="2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17471" y="1614130"/>
            <a:ext cx="1319545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Clearly defining the challenge and its context.</a:t>
            </a:r>
            <a:endParaRPr lang="en-US" sz="1600" dirty="0">
              <a:latin typeface="Tenorite" panose="00000500000000000000" pitchFamily="2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717471" y="2403396"/>
            <a:ext cx="7032427" cy="1821180"/>
          </a:xfrm>
          <a:prstGeom prst="roundRect">
            <a:avLst>
              <a:gd name="adj" fmla="val 6025"/>
            </a:avLst>
          </a:prstGeom>
          <a:solidFill>
            <a:srgbClr val="FBFAFF"/>
          </a:solidFill>
          <a:ln w="22860">
            <a:solidFill>
              <a:srgbClr val="403CCF"/>
            </a:solidFill>
            <a:prstDash val="solid"/>
          </a:ln>
        </p:spPr>
        <p:txBody>
          <a:bodyPr/>
          <a:lstStyle/>
          <a:p>
            <a:endParaRPr lang="en-IN">
              <a:latin typeface="Tenorite" panose="00000500000000000000" pitchFamily="2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694611" y="2403396"/>
            <a:ext cx="91440" cy="1821180"/>
          </a:xfrm>
          <a:prstGeom prst="roundRect">
            <a:avLst>
              <a:gd name="adj" fmla="val 33629"/>
            </a:avLst>
          </a:prstGeom>
          <a:solidFill>
            <a:srgbClr val="403CCF"/>
          </a:solidFill>
          <a:ln/>
        </p:spPr>
        <p:txBody>
          <a:bodyPr/>
          <a:lstStyle/>
          <a:p>
            <a:endParaRPr lang="en-IN">
              <a:latin typeface="Tenorite" panose="00000500000000000000" pitchFamily="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13817" y="2631162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The Core Problem</a:t>
            </a:r>
            <a:endParaRPr lang="en-US" sz="2000" dirty="0">
              <a:latin typeface="Tenorite" panose="00000500000000000000" pitchFamily="2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013817" y="3156347"/>
            <a:ext cx="650831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What specific issue are we solving?</a:t>
            </a:r>
            <a:endParaRPr lang="en-US" sz="1600" dirty="0">
              <a:latin typeface="Tenorite" panose="00000500000000000000" pitchFamily="2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013817" y="3668792"/>
            <a:ext cx="650831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Its significance in the </a:t>
            </a:r>
            <a:r>
              <a:rPr lang="en-US" sz="1600" dirty="0">
                <a:solidFill>
                  <a:srgbClr val="403CCF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Indian context</a:t>
            </a:r>
            <a:r>
              <a:rPr lang="en-US" sz="160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, supported by data.</a:t>
            </a:r>
            <a:endParaRPr lang="en-US" sz="1600" dirty="0">
              <a:latin typeface="Tenorite" panose="00000500000000000000" pitchFamily="2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17471" y="4429482"/>
            <a:ext cx="7032427" cy="1821180"/>
          </a:xfrm>
          <a:prstGeom prst="roundRect">
            <a:avLst>
              <a:gd name="adj" fmla="val 6025"/>
            </a:avLst>
          </a:prstGeom>
          <a:solidFill>
            <a:srgbClr val="FBFAFF"/>
          </a:solidFill>
          <a:ln w="22860">
            <a:solidFill>
              <a:srgbClr val="403CCF"/>
            </a:solidFill>
            <a:prstDash val="solid"/>
          </a:ln>
        </p:spPr>
        <p:txBody>
          <a:bodyPr/>
          <a:lstStyle/>
          <a:p>
            <a:endParaRPr lang="en-IN">
              <a:latin typeface="Tenorite" panose="00000500000000000000" pitchFamily="2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94611" y="4429482"/>
            <a:ext cx="91440" cy="1821180"/>
          </a:xfrm>
          <a:prstGeom prst="roundRect">
            <a:avLst>
              <a:gd name="adj" fmla="val 33629"/>
            </a:avLst>
          </a:prstGeom>
          <a:solidFill>
            <a:srgbClr val="403CCF"/>
          </a:solidFill>
          <a:ln/>
        </p:spPr>
        <p:txBody>
          <a:bodyPr/>
          <a:lstStyle/>
          <a:p>
            <a:endParaRPr lang="en-IN">
              <a:latin typeface="Tenorite" panose="00000500000000000000" pitchFamily="2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1013817" y="4657249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Target Audience</a:t>
            </a:r>
            <a:endParaRPr lang="en-US" sz="2000" dirty="0">
              <a:latin typeface="Tenorite" panose="00000500000000000000" pitchFamily="2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1013817" y="5182433"/>
            <a:ext cx="650831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Who is most affected by this problem?</a:t>
            </a:r>
            <a:endParaRPr lang="en-US" sz="1600" dirty="0">
              <a:latin typeface="Tenorite" panose="00000500000000000000" pitchFamily="2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1013817" y="5694878"/>
            <a:ext cx="650831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Understanding their needs and pain points.</a:t>
            </a:r>
            <a:endParaRPr lang="en-US" sz="1600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289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2"/>
          <p:cNvSpPr/>
          <p:nvPr/>
        </p:nvSpPr>
        <p:spPr>
          <a:xfrm>
            <a:off x="793790" y="2501146"/>
            <a:ext cx="7556421" cy="3339703"/>
          </a:xfrm>
          <a:prstGeom prst="roundRect">
            <a:avLst>
              <a:gd name="adj" fmla="val 1019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IN">
              <a:latin typeface="Tenorite" panose="00000500000000000000" pitchFamily="2" charset="0"/>
            </a:endParaRPr>
          </a:p>
        </p:txBody>
      </p:sp>
      <p:sp>
        <p:nvSpPr>
          <p:cNvPr id="31" name="Shape 7"/>
          <p:cNvSpPr/>
          <p:nvPr/>
        </p:nvSpPr>
        <p:spPr>
          <a:xfrm>
            <a:off x="4572000" y="2501146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5955E8"/>
          </a:solidFill>
          <a:ln/>
        </p:spPr>
        <p:txBody>
          <a:bodyPr/>
          <a:lstStyle/>
          <a:p>
            <a:endParaRPr lang="en-IN">
              <a:latin typeface="Tenorite" panose="00000500000000000000" pitchFamily="2" charset="0"/>
            </a:endParaRPr>
          </a:p>
        </p:txBody>
      </p:sp>
      <p:sp>
        <p:nvSpPr>
          <p:cNvPr id="32" name="Shape 12"/>
          <p:cNvSpPr/>
          <p:nvPr/>
        </p:nvSpPr>
        <p:spPr>
          <a:xfrm>
            <a:off x="793790" y="4533900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5955E8"/>
          </a:solidFill>
          <a:ln/>
        </p:spPr>
        <p:txBody>
          <a:bodyPr/>
          <a:lstStyle/>
          <a:p>
            <a:endParaRPr lang="en-IN">
              <a:latin typeface="Tenorite" panose="00000500000000000000" pitchFamily="2" charset="0"/>
            </a:endParaRP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9FB423D3-C48A-A8BB-8BC2-E5DDD883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252" y="0"/>
            <a:ext cx="3581748" cy="6858000"/>
          </a:xfrm>
          <a:prstGeom prst="rect">
            <a:avLst/>
          </a:prstGeom>
        </p:spPr>
      </p:pic>
      <p:sp>
        <p:nvSpPr>
          <p:cNvPr id="16" name="Text 0">
            <a:extLst>
              <a:ext uri="{FF2B5EF4-FFF2-40B4-BE49-F238E27FC236}">
                <a16:creationId xmlns:a16="http://schemas.microsoft.com/office/drawing/2014/main" id="{3A676552-5359-D3D6-75F0-27CD58479C3A}"/>
              </a:ext>
            </a:extLst>
          </p:cNvPr>
          <p:cNvSpPr/>
          <p:nvPr/>
        </p:nvSpPr>
        <p:spPr>
          <a:xfrm>
            <a:off x="770344" y="7907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Proposed Solution</a:t>
            </a:r>
            <a:endParaRPr lang="en-US" sz="4450" dirty="0">
              <a:latin typeface="Tenorite" panose="00000500000000000000" pitchFamily="2" charset="0"/>
            </a:endParaRP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2175EE46-4708-2C70-5C6D-9B9C7E4B3B96}"/>
              </a:ext>
            </a:extLst>
          </p:cNvPr>
          <p:cNvSpPr/>
          <p:nvPr/>
        </p:nvSpPr>
        <p:spPr>
          <a:xfrm>
            <a:off x="770344" y="18397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A high-level overview of our innovative approach.</a:t>
            </a:r>
            <a:endParaRPr lang="en-US" sz="1750" dirty="0">
              <a:latin typeface="Tenorite" panose="00000500000000000000" pitchFamily="2" charset="0"/>
            </a:endParaRPr>
          </a:p>
        </p:txBody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FCB176E7-0E86-6A17-569A-ACA4555934BC}"/>
              </a:ext>
            </a:extLst>
          </p:cNvPr>
          <p:cNvSpPr/>
          <p:nvPr/>
        </p:nvSpPr>
        <p:spPr>
          <a:xfrm>
            <a:off x="770344" y="2457772"/>
            <a:ext cx="3778210" cy="2032754"/>
          </a:xfrm>
          <a:prstGeom prst="roundRect">
            <a:avLst>
              <a:gd name="adj" fmla="val 1674"/>
            </a:avLst>
          </a:prstGeom>
          <a:solidFill>
            <a:srgbClr val="403CCF"/>
          </a:solidFill>
          <a:ln/>
        </p:spPr>
        <p:txBody>
          <a:bodyPr/>
          <a:lstStyle/>
          <a:p>
            <a:endParaRPr lang="en-IN">
              <a:latin typeface="Tenorite" panose="00000500000000000000" pitchFamily="2" charset="0"/>
            </a:endParaRPr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7775BBFC-8885-1EB4-A46E-1B5DE03D0ADB}"/>
              </a:ext>
            </a:extLst>
          </p:cNvPr>
          <p:cNvSpPr/>
          <p:nvPr/>
        </p:nvSpPr>
        <p:spPr>
          <a:xfrm>
            <a:off x="997158" y="26845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Solution Overview</a:t>
            </a:r>
            <a:endParaRPr lang="en-US" sz="2200" dirty="0">
              <a:latin typeface="Tenorite" panose="00000500000000000000" pitchFamily="2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158FF871-A155-43B0-4BAB-6C2FD8BB0CEF}"/>
              </a:ext>
            </a:extLst>
          </p:cNvPr>
          <p:cNvSpPr/>
          <p:nvPr/>
        </p:nvSpPr>
        <p:spPr>
          <a:xfrm>
            <a:off x="997158" y="3175004"/>
            <a:ext cx="2984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What our project does, directly addressing the problem.</a:t>
            </a:r>
            <a:endParaRPr lang="en-US" sz="1750" dirty="0">
              <a:latin typeface="Tenorite" panose="00000500000000000000" pitchFamily="2" charset="0"/>
            </a:endParaRPr>
          </a:p>
        </p:txBody>
      </p:sp>
      <p:sp>
        <p:nvSpPr>
          <p:cNvPr id="23" name="Shape 6">
            <a:extLst>
              <a:ext uri="{FF2B5EF4-FFF2-40B4-BE49-F238E27FC236}">
                <a16:creationId xmlns:a16="http://schemas.microsoft.com/office/drawing/2014/main" id="{F19A686A-6043-70EE-218E-1487BEA98BFF}"/>
              </a:ext>
            </a:extLst>
          </p:cNvPr>
          <p:cNvSpPr/>
          <p:nvPr/>
        </p:nvSpPr>
        <p:spPr>
          <a:xfrm>
            <a:off x="4548554" y="2457772"/>
            <a:ext cx="3778210" cy="2032754"/>
          </a:xfrm>
          <a:prstGeom prst="rect">
            <a:avLst/>
          </a:prstGeom>
          <a:solidFill>
            <a:srgbClr val="403CCF"/>
          </a:solidFill>
          <a:ln/>
        </p:spPr>
        <p:txBody>
          <a:bodyPr/>
          <a:lstStyle/>
          <a:p>
            <a:endParaRPr lang="en-IN">
              <a:latin typeface="Tenorite" panose="00000500000000000000" pitchFamily="2" charset="0"/>
            </a:endParaRP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663691F8-5D22-A150-6876-136EF55BE1B6}"/>
              </a:ext>
            </a:extLst>
          </p:cNvPr>
          <p:cNvSpPr/>
          <p:nvPr/>
        </p:nvSpPr>
        <p:spPr>
          <a:xfrm>
            <a:off x="5115530" y="26845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How It Works</a:t>
            </a:r>
            <a:endParaRPr lang="en-US" sz="2200" dirty="0">
              <a:latin typeface="Tenorite" panose="00000500000000000000" pitchFamily="2" charset="0"/>
            </a:endParaRPr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FAA6C146-C329-0C51-4A10-82D54BECD79B}"/>
              </a:ext>
            </a:extLst>
          </p:cNvPr>
          <p:cNvSpPr/>
          <p:nvPr/>
        </p:nvSpPr>
        <p:spPr>
          <a:xfrm>
            <a:off x="5115530" y="3175004"/>
            <a:ext cx="2984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Mechanisms and core functionality at a glance.</a:t>
            </a:r>
            <a:endParaRPr lang="en-US" sz="1750" dirty="0">
              <a:latin typeface="Tenorite" panose="00000500000000000000" pitchFamily="2" charset="0"/>
            </a:endParaRPr>
          </a:p>
        </p:txBody>
      </p:sp>
      <p:sp>
        <p:nvSpPr>
          <p:cNvPr id="26" name="Shape 10">
            <a:extLst>
              <a:ext uri="{FF2B5EF4-FFF2-40B4-BE49-F238E27FC236}">
                <a16:creationId xmlns:a16="http://schemas.microsoft.com/office/drawing/2014/main" id="{47412EA0-6395-DD72-5125-053514CAF972}"/>
              </a:ext>
            </a:extLst>
          </p:cNvPr>
          <p:cNvSpPr/>
          <p:nvPr/>
        </p:nvSpPr>
        <p:spPr>
          <a:xfrm>
            <a:off x="4265066" y="3190602"/>
            <a:ext cx="566976" cy="566976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30480">
            <a:solidFill>
              <a:srgbClr val="5955E8"/>
            </a:solidFill>
            <a:prstDash val="solid"/>
          </a:ln>
        </p:spPr>
        <p:txBody>
          <a:bodyPr/>
          <a:lstStyle/>
          <a:p>
            <a:endParaRPr lang="en-IN">
              <a:latin typeface="Tenorite" panose="00000500000000000000" pitchFamily="2" charset="0"/>
            </a:endParaRPr>
          </a:p>
        </p:txBody>
      </p:sp>
      <p:sp>
        <p:nvSpPr>
          <p:cNvPr id="27" name="Shape 11">
            <a:extLst>
              <a:ext uri="{FF2B5EF4-FFF2-40B4-BE49-F238E27FC236}">
                <a16:creationId xmlns:a16="http://schemas.microsoft.com/office/drawing/2014/main" id="{526DAC66-2F60-F0A7-2FCC-D69791C6587C}"/>
              </a:ext>
            </a:extLst>
          </p:cNvPr>
          <p:cNvSpPr/>
          <p:nvPr/>
        </p:nvSpPr>
        <p:spPr>
          <a:xfrm>
            <a:off x="770344" y="4490526"/>
            <a:ext cx="7556421" cy="1306949"/>
          </a:xfrm>
          <a:prstGeom prst="rect">
            <a:avLst/>
          </a:prstGeom>
          <a:solidFill>
            <a:srgbClr val="403CCF"/>
          </a:solidFill>
          <a:ln/>
        </p:spPr>
        <p:txBody>
          <a:bodyPr/>
          <a:lstStyle/>
          <a:p>
            <a:endParaRPr lang="en-IN">
              <a:latin typeface="Tenorite" panose="00000500000000000000" pitchFamily="2" charset="0"/>
            </a:endParaRPr>
          </a:p>
        </p:txBody>
      </p:sp>
      <p:sp>
        <p:nvSpPr>
          <p:cNvPr id="28" name="Text 13">
            <a:extLst>
              <a:ext uri="{FF2B5EF4-FFF2-40B4-BE49-F238E27FC236}">
                <a16:creationId xmlns:a16="http://schemas.microsoft.com/office/drawing/2014/main" id="{F55CA5B1-5FBA-5CC8-3C05-29FCF752A0DA}"/>
              </a:ext>
            </a:extLst>
          </p:cNvPr>
          <p:cNvSpPr/>
          <p:nvPr/>
        </p:nvSpPr>
        <p:spPr>
          <a:xfrm>
            <a:off x="997158" y="47173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Project Theme</a:t>
            </a:r>
            <a:endParaRPr lang="en-US" sz="2200" dirty="0">
              <a:latin typeface="Tenorite" panose="00000500000000000000" pitchFamily="2" charset="0"/>
            </a:endParaRPr>
          </a:p>
        </p:txBody>
      </p:sp>
      <p:sp>
        <p:nvSpPr>
          <p:cNvPr id="29" name="Text 14">
            <a:extLst>
              <a:ext uri="{FF2B5EF4-FFF2-40B4-BE49-F238E27FC236}">
                <a16:creationId xmlns:a16="http://schemas.microsoft.com/office/drawing/2014/main" id="{256E32B9-222F-268C-D7BD-67755C962527}"/>
              </a:ext>
            </a:extLst>
          </p:cNvPr>
          <p:cNvSpPr/>
          <p:nvPr/>
        </p:nvSpPr>
        <p:spPr>
          <a:xfrm>
            <a:off x="997158" y="520775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Aligning with </a:t>
            </a:r>
            <a:r>
              <a:rPr lang="en-US" sz="1750" dirty="0">
                <a:solidFill>
                  <a:srgbClr val="E7E0FF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Healthcare &amp; Life Sciences</a:t>
            </a:r>
            <a:r>
              <a:rPr lang="en-US" sz="1750" dirty="0">
                <a:solidFill>
                  <a:srgbClr val="FFFFFF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dirty="0">
                <a:solidFill>
                  <a:srgbClr val="E7E0FF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Sustainable Tech</a:t>
            </a:r>
            <a:r>
              <a:rPr lang="en-US" sz="1750" dirty="0">
                <a:solidFill>
                  <a:srgbClr val="FFFFFF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, etc.</a:t>
            </a:r>
            <a:endParaRPr lang="en-US" sz="1750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15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620" y="1"/>
            <a:ext cx="4568430" cy="6857999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60070" y="385626"/>
            <a:ext cx="3462164" cy="44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403CCF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Key Features &amp; Innovation</a:t>
            </a:r>
            <a:endParaRPr lang="en-US" sz="3150" dirty="0">
              <a:latin typeface="Tenorite" panose="00000500000000000000" pitchFamily="2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560070" y="1125718"/>
            <a:ext cx="5104067" cy="225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Highlighting the distinctive aspects of our solution.</a:t>
            </a:r>
            <a:endParaRPr lang="en-US" sz="1250" dirty="0">
              <a:latin typeface="Tenorite" panose="00000500000000000000" pitchFamily="2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" y="1593837"/>
            <a:ext cx="7082215" cy="8070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2950" y="1842577"/>
            <a:ext cx="1272381" cy="220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Core Feature 1</a:t>
            </a:r>
            <a:endParaRPr lang="en-US" sz="1550" dirty="0">
              <a:latin typeface="Tenorite" panose="00000500000000000000" pitchFamily="2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742950" y="2188572"/>
            <a:ext cx="4871403" cy="225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Description of a primary functionality.</a:t>
            </a:r>
            <a:endParaRPr lang="en-US" sz="1250" dirty="0">
              <a:latin typeface="Tenorite" panose="00000500000000000000" pitchFamily="2" charset="0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" y="2601854"/>
            <a:ext cx="7082215" cy="80709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742950" y="2926647"/>
            <a:ext cx="1272381" cy="242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Core Feature 2</a:t>
            </a:r>
            <a:endParaRPr lang="en-US" sz="1550" dirty="0">
              <a:latin typeface="Tenorite" panose="00000500000000000000" pitchFamily="2" charset="0"/>
            </a:endParaRPr>
          </a:p>
        </p:txBody>
      </p:sp>
      <p:sp>
        <p:nvSpPr>
          <p:cNvPr id="16" name="Text 7"/>
          <p:cNvSpPr/>
          <p:nvPr/>
        </p:nvSpPr>
        <p:spPr>
          <a:xfrm>
            <a:off x="742950" y="3272379"/>
            <a:ext cx="4871403" cy="248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Explanation of another key capability.</a:t>
            </a:r>
            <a:endParaRPr lang="en-US" sz="1250" dirty="0">
              <a:latin typeface="Tenorite" panose="00000500000000000000" pitchFamily="2" charset="0"/>
            </a:endParaRPr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" y="3729615"/>
            <a:ext cx="7082215" cy="80709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742950" y="4054553"/>
            <a:ext cx="1272381" cy="220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Innovation Edge</a:t>
            </a:r>
            <a:endParaRPr lang="en-US" sz="1550" dirty="0">
              <a:latin typeface="Tenorite" panose="00000500000000000000" pitchFamily="2" charset="0"/>
            </a:endParaRPr>
          </a:p>
        </p:txBody>
      </p:sp>
      <p:sp>
        <p:nvSpPr>
          <p:cNvPr id="22" name="Text 10"/>
          <p:cNvSpPr/>
          <p:nvPr/>
        </p:nvSpPr>
        <p:spPr>
          <a:xfrm>
            <a:off x="742950" y="4400548"/>
            <a:ext cx="4871403" cy="225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What makes our approach unique or superior?</a:t>
            </a:r>
            <a:endParaRPr lang="en-US" sz="1250" dirty="0">
              <a:latin typeface="Tenorite" panose="00000500000000000000" pitchFamily="2" charset="0"/>
            </a:endParaRPr>
          </a:p>
        </p:txBody>
      </p:sp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" y="4824720"/>
            <a:ext cx="7082215" cy="80709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742950" y="5171429"/>
            <a:ext cx="1272381" cy="220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Core Feature 3</a:t>
            </a:r>
            <a:endParaRPr lang="en-US" sz="1550" dirty="0">
              <a:latin typeface="Tenorite" panose="00000500000000000000" pitchFamily="2" charset="0"/>
            </a:endParaRPr>
          </a:p>
        </p:txBody>
      </p:sp>
      <p:sp>
        <p:nvSpPr>
          <p:cNvPr id="28" name="Text 13"/>
          <p:cNvSpPr/>
          <p:nvPr/>
        </p:nvSpPr>
        <p:spPr>
          <a:xfrm>
            <a:off x="742950" y="5482699"/>
            <a:ext cx="4871403" cy="225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Adding value through a third essential feature.</a:t>
            </a:r>
            <a:endParaRPr lang="en-US" sz="1250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348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871395" y="1654485"/>
            <a:ext cx="32763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dirty="0">
                <a:solidFill>
                  <a:srgbClr val="403CCF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Technical Architecture</a:t>
            </a:r>
            <a:endParaRPr lang="en-US" sz="4000" dirty="0">
              <a:latin typeface="Tenorite" panose="00000500000000000000" pitchFamily="2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871395" y="223562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The technological foundation of our project.</a:t>
            </a:r>
            <a:endParaRPr lang="en-US" sz="1600" dirty="0">
              <a:latin typeface="Tenorite" panose="000005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71395" y="265794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403CCF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Tech Stack</a:t>
            </a:r>
            <a:endParaRPr lang="en-US" sz="1600" dirty="0">
              <a:latin typeface="Tenorite" panose="00000500000000000000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871395" y="299551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Programming Languages: Python, JavaScript, etc.</a:t>
            </a:r>
            <a:endParaRPr lang="en-US" sz="1600" dirty="0">
              <a:latin typeface="Tenorite" panose="00000500000000000000" pitchFamily="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71395" y="330921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Frameworks: React, Django, Node.js</a:t>
            </a:r>
            <a:endParaRPr lang="en-US" sz="1600" dirty="0">
              <a:latin typeface="Tenorite" panose="00000500000000000000" pitchFamily="2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871395" y="363448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Databases: MongoDB, PostgreSQL</a:t>
            </a:r>
            <a:endParaRPr lang="en-US" sz="1600" dirty="0">
              <a:latin typeface="Tenorite" panose="00000500000000000000" pitchFamily="2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871395" y="394818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APIs &amp; Services: [List specific APIs/tools]</a:t>
            </a:r>
            <a:endParaRPr lang="en-US" sz="1600" dirty="0">
              <a:latin typeface="Tenorite" panose="00000500000000000000" pitchFamily="2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871395" y="427345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Specialized Tech: ML, Blockchain, IoT</a:t>
            </a:r>
            <a:endParaRPr lang="en-US" sz="1600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84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56760" cy="683514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864774" y="6349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Hackathon Prototype Scope (MVP)</a:t>
            </a:r>
            <a:endParaRPr lang="en-US" sz="4450" dirty="0">
              <a:latin typeface="Tenorite" panose="00000500000000000000" pitchFamily="2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5030510" y="24493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What we will build and demonstrate in 9 hours.</a:t>
            </a:r>
            <a:endParaRPr lang="en-US" sz="1750" dirty="0">
              <a:latin typeface="Tenorite" panose="00000500000000000000" pitchFamily="2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030" y="2967038"/>
            <a:ext cx="226814" cy="28348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000030" y="3451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Defined Features</a:t>
            </a:r>
            <a:endParaRPr lang="en-US" sz="2200" dirty="0">
              <a:latin typeface="Tenorite" panose="00000500000000000000" pitchFamily="2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5000030" y="3865245"/>
            <a:ext cx="36647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Exact functionalities built for the prototype.</a:t>
            </a:r>
            <a:endParaRPr lang="en-US" sz="1750" dirty="0">
              <a:latin typeface="Tenorite" panose="00000500000000000000" pitchFamily="2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7748" y="2967038"/>
            <a:ext cx="226814" cy="28348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617268" y="3451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User Experience</a:t>
            </a:r>
            <a:endParaRPr lang="en-US" sz="2200" dirty="0">
              <a:latin typeface="Tenorite" panose="00000500000000000000" pitchFamily="2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8556308" y="3798474"/>
            <a:ext cx="3664863" cy="798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What users can accomplish with the MVP.</a:t>
            </a:r>
            <a:endParaRPr lang="en-US" sz="1750" dirty="0">
              <a:latin typeface="Tenorite" panose="00000500000000000000" pitchFamily="2" charset="0"/>
            </a:endParaRPr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030" y="4820245"/>
            <a:ext cx="226814" cy="283488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5000030" y="5258157"/>
            <a:ext cx="31007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Demonstration Goals</a:t>
            </a:r>
            <a:endParaRPr lang="en-US" sz="2200" dirty="0">
              <a:latin typeface="Tenorite" panose="00000500000000000000" pitchFamily="2" charset="0"/>
            </a:endParaRPr>
          </a:p>
        </p:txBody>
      </p:sp>
      <p:sp>
        <p:nvSpPr>
          <p:cNvPr id="16" name="Text 7"/>
          <p:cNvSpPr/>
          <p:nvPr/>
        </p:nvSpPr>
        <p:spPr>
          <a:xfrm>
            <a:off x="5000030" y="56571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Key aspects to showcase during the hackathon.</a:t>
            </a:r>
            <a:endParaRPr lang="en-US" sz="1750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130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93790" y="1245394"/>
            <a:ext cx="9368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User Interface (UI/UX) Mockups</a:t>
            </a:r>
            <a:endParaRPr lang="en-US" sz="4450" dirty="0">
              <a:latin typeface="Tenorite" panose="00000500000000000000" pitchFamily="2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3790" y="24078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Visualizing the user journey and final product experience.</a:t>
            </a:r>
            <a:endParaRPr lang="en-US" sz="1750" dirty="0">
              <a:latin typeface="Tenorite" panose="00000500000000000000" pitchFamily="2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-2880836" y="3429000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These mockups illustrate the core screens and user flow of the application.</a:t>
            </a:r>
            <a:endParaRPr lang="en-US" sz="1400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304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923092" y="1187887"/>
            <a:ext cx="4018717" cy="48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4000" dirty="0">
                <a:solidFill>
                  <a:srgbClr val="403CCF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Impact &amp; Scalability</a:t>
            </a:r>
            <a:endParaRPr lang="en-US" sz="4000" dirty="0">
              <a:latin typeface="Tenorite" panose="00000500000000000000" pitchFamily="2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923092" y="1981795"/>
            <a:ext cx="1354621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Envisioning the future positive change and growth.</a:t>
            </a:r>
            <a:endParaRPr lang="en-US" dirty="0">
              <a:latin typeface="Tenorite" panose="00000500000000000000" pitchFamily="2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923092" y="2577941"/>
            <a:ext cx="6584156" cy="1341477"/>
          </a:xfrm>
          <a:prstGeom prst="roundRect">
            <a:avLst>
              <a:gd name="adj" fmla="val 1732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en-IN" sz="2800">
              <a:latin typeface="Tenorite" panose="00000500000000000000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77992" y="2732842"/>
            <a:ext cx="197691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Community Impact</a:t>
            </a:r>
            <a:endParaRPr lang="en-US" sz="2000" dirty="0">
              <a:latin typeface="Tenorite" panose="00000500000000000000" pitchFamily="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77992" y="3129677"/>
            <a:ext cx="6274356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Positive changes for target users and society.</a:t>
            </a:r>
            <a:endParaRPr lang="en-US" dirty="0">
              <a:latin typeface="Tenorite" panose="00000500000000000000" pitchFamily="2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077992" y="3516749"/>
            <a:ext cx="6274356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Addressing a significant need.</a:t>
            </a:r>
            <a:endParaRPr lang="en-US" dirty="0">
              <a:latin typeface="Tenorite" panose="00000500000000000000" pitchFamily="2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923092" y="4074319"/>
            <a:ext cx="6584156" cy="1341477"/>
          </a:xfrm>
          <a:prstGeom prst="roundRect">
            <a:avLst>
              <a:gd name="adj" fmla="val 1732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en-IN" sz="2800">
              <a:latin typeface="Tenorite" panose="00000500000000000000" pitchFamily="2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077992" y="4229219"/>
            <a:ext cx="193619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Future Growth</a:t>
            </a:r>
            <a:endParaRPr lang="en-US" sz="2000" dirty="0">
              <a:latin typeface="Tenorite" panose="00000500000000000000" pitchFamily="2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1077992" y="4626054"/>
            <a:ext cx="6274356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How the project can expand and evolve.</a:t>
            </a:r>
            <a:endParaRPr lang="en-US" dirty="0">
              <a:latin typeface="Tenorite" panose="00000500000000000000" pitchFamily="2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1077992" y="5013127"/>
            <a:ext cx="6274356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New features, markets, or integrations.</a:t>
            </a:r>
            <a:endParaRPr lang="en-US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08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79383" y="612338"/>
            <a:ext cx="3102917" cy="581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403CCF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The Team</a:t>
            </a:r>
            <a:endParaRPr lang="en-US" sz="4350" dirty="0">
              <a:latin typeface="Tenorite" panose="00000500000000000000" pitchFamily="2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34" y="1916184"/>
            <a:ext cx="1800000" cy="18000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33663" y="4041816"/>
            <a:ext cx="1551425" cy="290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Team Member 1</a:t>
            </a:r>
            <a:endParaRPr lang="en-US" sz="2150" dirty="0">
              <a:latin typeface="Tenorite" panose="00000500000000000000" pitchFamily="2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733663" y="4523303"/>
            <a:ext cx="1704909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Role: Backend Developer</a:t>
            </a:r>
            <a:endParaRPr lang="en-US" sz="1750" dirty="0">
              <a:latin typeface="Tenorite" panose="00000500000000000000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33663" y="5013127"/>
            <a:ext cx="2268617" cy="892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Skills: Python, API Integration, Database Management</a:t>
            </a:r>
            <a:endParaRPr lang="en-US" sz="1750" dirty="0">
              <a:latin typeface="Tenorite" panose="00000500000000000000" pitchFamily="2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412" y="1916065"/>
            <a:ext cx="1800000" cy="1800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705344" y="4041935"/>
            <a:ext cx="1551425" cy="290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Team Member 2</a:t>
            </a:r>
            <a:endParaRPr lang="en-US" sz="2150" dirty="0">
              <a:latin typeface="Tenorite" panose="00000500000000000000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3705344" y="4523423"/>
            <a:ext cx="1704975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Role: UI/UX Designer</a:t>
            </a:r>
            <a:endParaRPr lang="en-US" sz="1750" dirty="0">
              <a:latin typeface="Tenorite" panose="00000500000000000000" pitchFamily="2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3705344" y="5013246"/>
            <a:ext cx="2131748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Skills: Figma, User Research, Prototyping</a:t>
            </a:r>
            <a:endParaRPr lang="en-US" sz="1750" dirty="0">
              <a:latin typeface="Tenorite" panose="00000500000000000000" pitchFamily="2" charset="0"/>
            </a:endParaRPr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590" y="1912849"/>
            <a:ext cx="1800000" cy="18000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844784" y="4041816"/>
            <a:ext cx="1551425" cy="290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Team Member 3</a:t>
            </a:r>
            <a:endParaRPr lang="en-US" sz="2150" dirty="0">
              <a:latin typeface="Tenorite" panose="00000500000000000000" pitchFamily="2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6844784" y="4523303"/>
            <a:ext cx="1704909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Role: ML Engineer</a:t>
            </a:r>
            <a:endParaRPr lang="en-US" sz="1750" dirty="0">
              <a:latin typeface="Tenorite" panose="00000500000000000000" pitchFamily="2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6844784" y="5013127"/>
            <a:ext cx="1979176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Skills: Data Science, AI Models, TensorFlow</a:t>
            </a:r>
            <a:endParaRPr lang="en-US" sz="1750" dirty="0">
              <a:latin typeface="Tenorite" panose="00000500000000000000" pitchFamily="2" charset="0"/>
            </a:endParaRPr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768" y="1912849"/>
            <a:ext cx="1800000" cy="18000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557385" y="4041935"/>
            <a:ext cx="1551425" cy="290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Tenorite" panose="00000500000000000000" pitchFamily="2" charset="0"/>
                <a:ea typeface="Libre Baskerville" pitchFamily="34" charset="-122"/>
                <a:cs typeface="Libre Baskerville" pitchFamily="34" charset="-120"/>
              </a:rPr>
              <a:t>Team Member 4</a:t>
            </a:r>
            <a:endParaRPr lang="en-US" sz="2150" dirty="0">
              <a:latin typeface="Tenorite" panose="00000500000000000000" pitchFamily="2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9557385" y="4523423"/>
            <a:ext cx="1704975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Role: Blockchain Expert</a:t>
            </a:r>
            <a:endParaRPr lang="en-US" sz="1750" dirty="0">
              <a:latin typeface="Tenorite" panose="00000500000000000000" pitchFamily="2" charset="0"/>
            </a:endParaRPr>
          </a:p>
        </p:txBody>
      </p:sp>
      <p:sp>
        <p:nvSpPr>
          <p:cNvPr id="21" name="Text 13"/>
          <p:cNvSpPr/>
          <p:nvPr/>
        </p:nvSpPr>
        <p:spPr>
          <a:xfrm>
            <a:off x="9557385" y="5013246"/>
            <a:ext cx="2131748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Tenorite" panose="00000500000000000000" pitchFamily="2" charset="0"/>
                <a:ea typeface="Open Sans" pitchFamily="34" charset="-122"/>
                <a:cs typeface="Open Sans" pitchFamily="34" charset="-120"/>
              </a:rPr>
              <a:t>Skills: Solidity, Smart Contracts, Web3.js</a:t>
            </a:r>
            <a:endParaRPr lang="en-US" sz="1750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291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447</Words>
  <Application>Microsoft Office PowerPoint</Application>
  <PresentationFormat>Widescreen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Tenorite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goodly m a</dc:creator>
  <cp:lastModifiedBy>goodly m a</cp:lastModifiedBy>
  <cp:revision>1</cp:revision>
  <dcterms:created xsi:type="dcterms:W3CDTF">2025-09-10T14:16:04Z</dcterms:created>
  <dcterms:modified xsi:type="dcterms:W3CDTF">2025-09-10T14:33:41Z</dcterms:modified>
</cp:coreProperties>
</file>